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261" r:id="rId3"/>
    <p:sldId id="345" r:id="rId4"/>
    <p:sldId id="353" r:id="rId5"/>
    <p:sldId id="344" r:id="rId6"/>
    <p:sldId id="356" r:id="rId7"/>
    <p:sldId id="351" r:id="rId8"/>
    <p:sldId id="354" r:id="rId9"/>
    <p:sldId id="355" r:id="rId10"/>
    <p:sldId id="299" r:id="rId11"/>
    <p:sldId id="327" r:id="rId12"/>
    <p:sldId id="349" r:id="rId13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1"/>
    <p:restoredTop sz="89831"/>
  </p:normalViewPr>
  <p:slideViewPr>
    <p:cSldViewPr>
      <p:cViewPr varScale="1">
        <p:scale>
          <a:sx n="35" d="100"/>
          <a:sy n="35" d="100"/>
        </p:scale>
        <p:origin x="1848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4E7F-389F-F549-BAA7-E61C0FA9B8AA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3BDC4-E2AB-4D44-AD49-87BA4E834D42}">
      <dgm:prSet phldrT="[Text]"/>
      <dgm:spPr/>
      <dgm:t>
        <a:bodyPr/>
        <a:lstStyle/>
        <a:p>
          <a:r>
            <a:rPr lang="en-US" dirty="0" err="1" smtClean="0"/>
            <a:t>Fast.ai</a:t>
          </a:r>
          <a:r>
            <a:rPr lang="en-US" dirty="0" smtClean="0"/>
            <a:t> - Practical Deep Learning For Coders - Part 1</a:t>
          </a:r>
          <a:endParaRPr lang="en-US" dirty="0"/>
        </a:p>
      </dgm:t>
    </dgm:pt>
    <dgm:pt modelId="{AFE53A7C-37F3-0749-9A97-B558889BD7DB}" type="parTrans" cxnId="{B56D48B6-5C17-B64D-BCE9-8BDC65E74F85}">
      <dgm:prSet/>
      <dgm:spPr/>
      <dgm:t>
        <a:bodyPr/>
        <a:lstStyle/>
        <a:p>
          <a:endParaRPr lang="en-US"/>
        </a:p>
      </dgm:t>
    </dgm:pt>
    <dgm:pt modelId="{AB864E6D-F43C-D94F-976C-350B827AA685}" type="sibTrans" cxnId="{B56D48B6-5C17-B64D-BCE9-8BDC65E74F85}">
      <dgm:prSet/>
      <dgm:spPr/>
      <dgm:t>
        <a:bodyPr/>
        <a:lstStyle/>
        <a:p>
          <a:endParaRPr lang="en-US"/>
        </a:p>
      </dgm:t>
    </dgm:pt>
    <dgm:pt modelId="{FA7A6140-665D-B84A-8779-4DE7D227C3B0}">
      <dgm:prSet phldrT="[Text]"/>
      <dgm:spPr/>
      <dgm:t>
        <a:bodyPr/>
        <a:lstStyle/>
        <a:p>
          <a:r>
            <a:rPr lang="en-US" dirty="0" smtClean="0"/>
            <a:t>Stanford CS224n: NLP with Deep Learning</a:t>
          </a:r>
          <a:endParaRPr lang="en-US" dirty="0"/>
        </a:p>
      </dgm:t>
    </dgm:pt>
    <dgm:pt modelId="{7028005B-BDBE-0C43-8CF7-0358C506C13A}" type="parTrans" cxnId="{E8D02D9D-D6E8-264C-A551-06C8F87FF7AC}">
      <dgm:prSet/>
      <dgm:spPr/>
      <dgm:t>
        <a:bodyPr/>
        <a:lstStyle/>
        <a:p>
          <a:endParaRPr lang="en-US"/>
        </a:p>
      </dgm:t>
    </dgm:pt>
    <dgm:pt modelId="{B7D39CA4-0C63-CD44-A554-89220C4E5C84}" type="sibTrans" cxnId="{E8D02D9D-D6E8-264C-A551-06C8F87FF7AC}">
      <dgm:prSet/>
      <dgm:spPr/>
      <dgm:t>
        <a:bodyPr/>
        <a:lstStyle/>
        <a:p>
          <a:endParaRPr lang="en-US"/>
        </a:p>
      </dgm:t>
    </dgm:pt>
    <dgm:pt modelId="{26F7C67B-83BA-4D4B-B97F-F54106D8C7D0}" type="pres">
      <dgm:prSet presAssocID="{D1954E7F-389F-F549-BAA7-E61C0FA9B8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5EF23D-93E2-2A45-BB99-060B9A8005EC}" type="pres">
      <dgm:prSet presAssocID="{5163BDC4-E2AB-4D44-AD49-87BA4E834D42}" presName="compNode" presStyleCnt="0"/>
      <dgm:spPr/>
    </dgm:pt>
    <dgm:pt modelId="{ED017B92-7E62-A443-B246-8E6DFBC549E2}" type="pres">
      <dgm:prSet presAssocID="{5163BDC4-E2AB-4D44-AD49-87BA4E834D42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7B6D0386-BE0D-AD43-8100-981450AFBF74}" type="pres">
      <dgm:prSet presAssocID="{5163BDC4-E2AB-4D44-AD49-87BA4E834D42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D0B9C2-9098-FC44-B405-63922CEBA1E2}" type="pres">
      <dgm:prSet presAssocID="{AB864E6D-F43C-D94F-976C-350B827AA6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40D510-ACF9-E140-AEB0-BD396576E3C9}" type="pres">
      <dgm:prSet presAssocID="{FA7A6140-665D-B84A-8779-4DE7D227C3B0}" presName="compNode" presStyleCnt="0"/>
      <dgm:spPr/>
    </dgm:pt>
    <dgm:pt modelId="{82091A16-620E-0D4E-A77A-836EBE81D42E}" type="pres">
      <dgm:prSet presAssocID="{FA7A6140-665D-B84A-8779-4DE7D227C3B0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FDAEBBA-F97E-CC48-A3A1-5E484E6EC861}" type="pres">
      <dgm:prSet presAssocID="{FA7A6140-665D-B84A-8779-4DE7D227C3B0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D48B6-5C17-B64D-BCE9-8BDC65E74F85}" srcId="{D1954E7F-389F-F549-BAA7-E61C0FA9B8AA}" destId="{5163BDC4-E2AB-4D44-AD49-87BA4E834D42}" srcOrd="0" destOrd="0" parTransId="{AFE53A7C-37F3-0749-9A97-B558889BD7DB}" sibTransId="{AB864E6D-F43C-D94F-976C-350B827AA685}"/>
    <dgm:cxn modelId="{6CCCD30F-14DD-0C49-99F2-B8126C3994D1}" type="presOf" srcId="{D1954E7F-389F-F549-BAA7-E61C0FA9B8AA}" destId="{26F7C67B-83BA-4D4B-B97F-F54106D8C7D0}" srcOrd="0" destOrd="0" presId="urn:microsoft.com/office/officeart/2005/8/layout/pList1"/>
    <dgm:cxn modelId="{20EEA42E-F6AF-004A-85D8-18BB7D7C7351}" type="presOf" srcId="{AB864E6D-F43C-D94F-976C-350B827AA685}" destId="{57D0B9C2-9098-FC44-B405-63922CEBA1E2}" srcOrd="0" destOrd="0" presId="urn:microsoft.com/office/officeart/2005/8/layout/pList1"/>
    <dgm:cxn modelId="{E8D02D9D-D6E8-264C-A551-06C8F87FF7AC}" srcId="{D1954E7F-389F-F549-BAA7-E61C0FA9B8AA}" destId="{FA7A6140-665D-B84A-8779-4DE7D227C3B0}" srcOrd="1" destOrd="0" parTransId="{7028005B-BDBE-0C43-8CF7-0358C506C13A}" sibTransId="{B7D39CA4-0C63-CD44-A554-89220C4E5C84}"/>
    <dgm:cxn modelId="{434033F3-E90C-0148-B04B-DE66C580AE6E}" type="presOf" srcId="{5163BDC4-E2AB-4D44-AD49-87BA4E834D42}" destId="{7B6D0386-BE0D-AD43-8100-981450AFBF74}" srcOrd="0" destOrd="0" presId="urn:microsoft.com/office/officeart/2005/8/layout/pList1"/>
    <dgm:cxn modelId="{70B553F7-4B5A-F643-BC8E-E529A9D10980}" type="presOf" srcId="{FA7A6140-665D-B84A-8779-4DE7D227C3B0}" destId="{EFDAEBBA-F97E-CC48-A3A1-5E484E6EC861}" srcOrd="0" destOrd="0" presId="urn:microsoft.com/office/officeart/2005/8/layout/pList1"/>
    <dgm:cxn modelId="{65E87B5C-97A6-624E-8C5A-230644A315C1}" type="presParOf" srcId="{26F7C67B-83BA-4D4B-B97F-F54106D8C7D0}" destId="{435EF23D-93E2-2A45-BB99-060B9A8005EC}" srcOrd="0" destOrd="0" presId="urn:microsoft.com/office/officeart/2005/8/layout/pList1"/>
    <dgm:cxn modelId="{A4D8F8E4-F660-744D-B626-40F98C3E67D4}" type="presParOf" srcId="{435EF23D-93E2-2A45-BB99-060B9A8005EC}" destId="{ED017B92-7E62-A443-B246-8E6DFBC549E2}" srcOrd="0" destOrd="0" presId="urn:microsoft.com/office/officeart/2005/8/layout/pList1"/>
    <dgm:cxn modelId="{8BD406DE-1076-0146-ABF0-51A9A954B108}" type="presParOf" srcId="{435EF23D-93E2-2A45-BB99-060B9A8005EC}" destId="{7B6D0386-BE0D-AD43-8100-981450AFBF74}" srcOrd="1" destOrd="0" presId="urn:microsoft.com/office/officeart/2005/8/layout/pList1"/>
    <dgm:cxn modelId="{4C2A2537-9F5D-464A-8307-4B42CA64C43E}" type="presParOf" srcId="{26F7C67B-83BA-4D4B-B97F-F54106D8C7D0}" destId="{57D0B9C2-9098-FC44-B405-63922CEBA1E2}" srcOrd="1" destOrd="0" presId="urn:microsoft.com/office/officeart/2005/8/layout/pList1"/>
    <dgm:cxn modelId="{190B45CF-CFB5-0348-91A4-553DEAEAE5DC}" type="presParOf" srcId="{26F7C67B-83BA-4D4B-B97F-F54106D8C7D0}" destId="{7240D510-ACF9-E140-AEB0-BD396576E3C9}" srcOrd="2" destOrd="0" presId="urn:microsoft.com/office/officeart/2005/8/layout/pList1"/>
    <dgm:cxn modelId="{6112A56B-2F72-4B4D-A644-A4573F58D106}" type="presParOf" srcId="{7240D510-ACF9-E140-AEB0-BD396576E3C9}" destId="{82091A16-620E-0D4E-A77A-836EBE81D42E}" srcOrd="0" destOrd="0" presId="urn:microsoft.com/office/officeart/2005/8/layout/pList1"/>
    <dgm:cxn modelId="{3FACF5FF-57A6-B644-9F03-720AD534C324}" type="presParOf" srcId="{7240D510-ACF9-E140-AEB0-BD396576E3C9}" destId="{EFDAEBBA-F97E-CC48-A3A1-5E484E6EC86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7B92-7E62-A443-B246-8E6DFBC549E2}">
      <dsp:nvSpPr>
        <dsp:cNvPr id="0" name=""/>
        <dsp:cNvSpPr/>
      </dsp:nvSpPr>
      <dsp:spPr>
        <a:xfrm>
          <a:off x="3247856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D0386-BE0D-AD43-8100-981450AFBF74}">
      <dsp:nvSpPr>
        <dsp:cNvPr id="0" name=""/>
        <dsp:cNvSpPr/>
      </dsp:nvSpPr>
      <dsp:spPr>
        <a:xfrm>
          <a:off x="3247856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err="1" smtClean="0"/>
            <a:t>Fast.ai</a:t>
          </a:r>
          <a:r>
            <a:rPr lang="en-US" sz="5500" kern="1200" dirty="0" smtClean="0"/>
            <a:t> - Practical Deep Learning For Coders - Part 1</a:t>
          </a:r>
          <a:endParaRPr lang="en-US" sz="5500" kern="1200" dirty="0"/>
        </a:p>
      </dsp:txBody>
      <dsp:txXfrm>
        <a:off x="3247856" y="4834457"/>
        <a:ext cx="7012234" cy="2601539"/>
      </dsp:txXfrm>
    </dsp:sp>
    <dsp:sp modelId="{82091A16-620E-0D4E-A77A-836EBE81D42E}">
      <dsp:nvSpPr>
        <dsp:cNvPr id="0" name=""/>
        <dsp:cNvSpPr/>
      </dsp:nvSpPr>
      <dsp:spPr>
        <a:xfrm>
          <a:off x="10961609" y="3028"/>
          <a:ext cx="7012234" cy="483142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DAEBBA-F97E-CC48-A3A1-5E484E6EC861}">
      <dsp:nvSpPr>
        <dsp:cNvPr id="0" name=""/>
        <dsp:cNvSpPr/>
      </dsp:nvSpPr>
      <dsp:spPr>
        <a:xfrm>
          <a:off x="10961609" y="4834457"/>
          <a:ext cx="7012234" cy="2601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Stanford CS224n: NLP with Deep Learning</a:t>
          </a:r>
          <a:endParaRPr lang="en-US" sz="5500" kern="1200" dirty="0"/>
        </a:p>
      </dsp:txBody>
      <dsp:txXfrm>
        <a:off x="10961609" y="4834457"/>
        <a:ext cx="7012234" cy="2601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D4BA05A0-3789-784B-AE5E-3F4133E72A13}" type="datetimeFigureOut">
              <a:rPr lang="en-US" altLang="x-none"/>
              <a:pPr/>
              <a:t>7/27/18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F4C08422-A46E-2A46-B1E7-000E482604F2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 smtClean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 smtClean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 smtClean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7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Syllabus:</a:t>
            </a:r>
            <a:r>
              <a:rPr lang="en-US" altLang="x-none" baseline="0" dirty="0" smtClean="0"/>
              <a:t> http://</a:t>
            </a:r>
            <a:r>
              <a:rPr lang="en-US" altLang="x-none" baseline="0" dirty="0" err="1" smtClean="0"/>
              <a:t>web.stanford.edu</a:t>
            </a:r>
            <a:r>
              <a:rPr lang="en-US" altLang="x-none" baseline="0" dirty="0" smtClean="0"/>
              <a:t>/class/cs224n/</a:t>
            </a:r>
            <a:r>
              <a:rPr lang="en-US" altLang="x-none" baseline="0" dirty="0" err="1" smtClean="0"/>
              <a:t>syllabus.html</a:t>
            </a:r>
            <a:endParaRPr lang="en-US" altLang="x-none" baseline="0" smtClean="0"/>
          </a:p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432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2360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512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53604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0596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9316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r>
              <a:rPr lang="en-US" altLang="x-none" dirty="0" smtClean="0"/>
              <a:t>AI6 Registration Form: https://</a:t>
            </a:r>
            <a:r>
              <a:rPr lang="en-US" altLang="x-none" dirty="0" err="1" smtClean="0"/>
              <a:t>docs.google.com</a:t>
            </a:r>
            <a:r>
              <a:rPr lang="en-US" altLang="x-none" dirty="0" smtClean="0"/>
              <a:t>/forms/d/e/1FAIpQLSd0wx35dx1NJI2C_ciyzoplneu1igltvEACI5KLN6FPWrhO8w/</a:t>
            </a:r>
            <a:r>
              <a:rPr lang="en-US" altLang="x-none" dirty="0" err="1" smtClean="0"/>
              <a:t>viewform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074245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lIns="91425" tIns="91425" rIns="91425" bIns="91425">
            <a:noAutofit/>
          </a:bodyPr>
          <a:lstStyle/>
          <a:p>
            <a:pPr eaLnBrk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8827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8326D7-EDFA-2F44-A5D5-1AA5CFA9406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149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E39A1-CB93-A64B-BB9D-7A2D066781C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64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F2EBC4-26FD-6B40-B492-ECF90457486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30819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8FF356-64BA-B84E-A3FC-44BB55A7A0E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39791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2DDAF-503D-C14F-8BC7-7EB0A682BB2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03456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A884E0-DB1B-4147-9733-15E0E53E932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83132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897AE7-8BFB-C447-A9D9-9A469D18E819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464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2FA90A-C246-374C-914C-AE35FE69A481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62567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BAD704-8B70-4349-A30A-A3C690D602A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7466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47AD3D-C763-0C4A-AB23-4B0BA3C0494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6206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752FAC-FD13-6144-92DD-611A63DAEE0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5586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22F49-C84F-064A-86EE-2615E15BB9E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165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FF41B9-37E4-6041-ACEE-D83C829F01F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7672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A316E-261D-E046-B364-D54A19E7B66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9814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3450" y="952500"/>
            <a:ext cx="5251450" cy="114935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9100" y="952500"/>
            <a:ext cx="15601950" cy="1149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92E28-4FB0-5844-B092-E4679BFE4B0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8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9058-FFCC-734C-B2EC-0FFFAB70E8EF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277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91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38500"/>
            <a:ext cx="10426700" cy="920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7E5E8B-AF88-1248-8058-7E16768B23E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988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956A8-EABD-EB46-BF47-D94FB38D3DDC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8952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1F9B-A818-FB4E-867F-26C475B3F54A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980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DC485E-0714-D345-99EC-4FB1F2BEC8B6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0856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4A9A19-72D2-BD4A-B036-52CC40DED37B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390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Montserra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8F9D25-BF23-6243-AF52-C39721AB546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9845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12713" y="-153988"/>
            <a:ext cx="24609426" cy="14023976"/>
          </a:xfrm>
          <a:prstGeom prst="rect">
            <a:avLst/>
          </a:prstGeom>
          <a:solidFill>
            <a:srgbClr val="1F1F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x-none" altLang="x-none" sz="3200">
              <a:solidFill>
                <a:srgbClr val="FFFFFF"/>
              </a:solidFill>
            </a:endParaRPr>
          </a:p>
        </p:txBody>
      </p:sp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-712788" y="4243388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712788" y="7007225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28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355975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615315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2988" y="883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-712788" y="978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032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42988" y="11379200"/>
            <a:ext cx="3165475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4" name="Rectangle 10"/>
          <p:cNvSpPr>
            <a:spLocks noGrp="1"/>
          </p:cNvSpPr>
          <p:nvPr>
            <p:ph type="title"/>
          </p:nvPr>
        </p:nvSpPr>
        <p:spPr bwMode="auto">
          <a:xfrm>
            <a:off x="1689100" y="952500"/>
            <a:ext cx="210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layfair Display" charset="0"/>
              </a:rPr>
              <a:t>Click to edit Master title style</a:t>
            </a:r>
          </a:p>
        </p:txBody>
      </p:sp>
      <p:sp>
        <p:nvSpPr>
          <p:cNvPr id="1035" name="Rectangle 11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Montserrat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Montserrat" charset="0"/>
              </a:rPr>
              <a:t>Second level</a:t>
            </a:r>
          </a:p>
          <a:p>
            <a:pPr lvl="2"/>
            <a:r>
              <a:rPr lang="x-none" altLang="x-none">
                <a:sym typeface="Montserrat" charset="0"/>
              </a:rPr>
              <a:t>Third level</a:t>
            </a:r>
          </a:p>
          <a:p>
            <a:pPr lvl="3"/>
            <a:r>
              <a:rPr lang="x-none" altLang="x-none">
                <a:sym typeface="Montserrat" charset="0"/>
              </a:rPr>
              <a:t>Fourth level</a:t>
            </a:r>
          </a:p>
          <a:p>
            <a:pPr lvl="4"/>
            <a:r>
              <a:rPr lang="x-none" altLang="x-none">
                <a:sym typeface="Montserrat" charset="0"/>
              </a:rPr>
              <a:t>Fifth level</a:t>
            </a:r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7E147EB5-E814-334E-9727-3D2275F26478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912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079500" y="11512550"/>
            <a:ext cx="158750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-712788" y="12323763"/>
            <a:ext cx="1768476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1036" name="Rectangle 12"/>
          <p:cNvSpPr>
            <a:spLocks noGrp="1"/>
          </p:cNvSpPr>
          <p:nvPr>
            <p:ph type="sldNum" sz="quarter" idx="2"/>
          </p:nvPr>
        </p:nvSpPr>
        <p:spPr bwMode="auto">
          <a:xfrm>
            <a:off x="11958638" y="13081000"/>
            <a:ext cx="45243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/>
            </a:lvl1pPr>
          </a:lstStyle>
          <a:p>
            <a:fld id="{8870CF81-0762-844F-A943-C9F994F03586}" type="slidenum">
              <a:rPr lang="x-none" altLang="x-none"/>
              <a:pPr/>
              <a:t>‹#›</a:t>
            </a:fld>
            <a:endParaRPr lang="x-none" altLang="x-none"/>
          </a:p>
        </p:txBody>
      </p:sp>
      <p:pic>
        <p:nvPicPr>
          <p:cNvPr id="13317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194276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13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000000"/>
          </a:solidFill>
          <a:latin typeface="+mj-lt"/>
          <a:ea typeface="+mj-ea"/>
          <a:cs typeface="+mj-cs"/>
          <a:sym typeface="Playfair Display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Playfair Display" charset="0"/>
          <a:ea typeface="Playfair Display" charset="0"/>
          <a:cs typeface="Playfair Display" charset="0"/>
          <a:sym typeface="Playfair Display" charset="0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SzPct val="75000"/>
        <a:buChar char="•"/>
        <a:defRPr sz="5200" kern="1200">
          <a:solidFill>
            <a:srgbClr val="000000"/>
          </a:solidFill>
          <a:latin typeface="+mn-lt"/>
          <a:ea typeface="+mn-ea"/>
          <a:cs typeface="+mn-cs"/>
          <a:sym typeface="Montserra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course.fast.ai/lessons/lesson1.html" TargetMode="External"/><Relationship Id="rId5" Type="http://schemas.openxmlformats.org/officeDocument/2006/relationships/hyperlink" Target="http://forums.fast.ai/t/wiki-lesson-1/9398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OQQ-W_63UgQ&amp;list=PL3FW7Lu3i5Jsnh1rnUwq_TcylNr7EkRe6" TargetMode="External"/><Relationship Id="rId5" Type="http://schemas.openxmlformats.org/officeDocument/2006/relationships/hyperlink" Target="http://web.stanford.edu/class/cs224n/lectures/lecture1.pdf" TargetMode="External"/><Relationship Id="rId6" Type="http://schemas.openxmlformats.org/officeDocument/2006/relationships/hyperlink" Target="http://web.stanford.edu/class/cs224n/readings/cs229-linalg.pdf" TargetMode="External"/><Relationship Id="rId7" Type="http://schemas.openxmlformats.org/officeDocument/2006/relationships/hyperlink" Target="http://web.stanford.edu/class/cs224n/readings/cs229-prob.pdf" TargetMode="External"/><Relationship Id="rId8" Type="http://schemas.openxmlformats.org/officeDocument/2006/relationships/hyperlink" Target="http://web.stanford.edu/class/cs224n/readings/cs229-cvxopt.pdf" TargetMode="External"/><Relationship Id="rId9" Type="http://schemas.openxmlformats.org/officeDocument/2006/relationships/hyperlink" Target="http://cs231n.github.io/optimization-1/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-538163" y="5283200"/>
            <a:ext cx="4610101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0248563" y="5283200"/>
            <a:ext cx="467360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63" y="4343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/>
          </p:cNvSpPr>
          <p:nvPr/>
        </p:nvSpPr>
        <p:spPr bwMode="auto">
          <a:xfrm>
            <a:off x="9205913" y="5260221"/>
            <a:ext cx="10580687" cy="26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 Saturdays Kickoff</a:t>
            </a: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endParaRPr lang="en-US" altLang="x-none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  <a:p>
            <a:pPr algn="ctr" eaLnBrk="1">
              <a:defRPr/>
            </a:pP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AI6 Week </a:t>
            </a:r>
            <a:r>
              <a:rPr lang="en-US" altLang="x-none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1</a:t>
            </a:r>
            <a:endParaRPr lang="x-none" altLang="x-none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90600" y="10515600"/>
            <a:ext cx="6477000" cy="2811469"/>
            <a:chOff x="-2133600" y="9177337"/>
            <a:chExt cx="10439400" cy="4695082"/>
          </a:xfrm>
        </p:grpSpPr>
        <p:pic>
          <p:nvPicPr>
            <p:cNvPr id="2765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9177337"/>
              <a:ext cx="2514599" cy="251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TextBox 4"/>
            <p:cNvSpPr txBox="1">
              <a:spLocks noChangeArrowheads="1"/>
            </p:cNvSpPr>
            <p:nvPr/>
          </p:nvSpPr>
          <p:spPr bwMode="auto">
            <a:xfrm>
              <a:off x="-2133600" y="11713706"/>
              <a:ext cx="10439400" cy="215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x-none" sz="5400" dirty="0">
                  <a:solidFill>
                    <a:srgbClr val="0070C0"/>
                  </a:solidFill>
                </a:rPr>
                <a:t>Oxygen </a:t>
              </a:r>
              <a:r>
                <a:rPr lang="en-US" altLang="x-none" sz="5400" dirty="0" smtClean="0">
                  <a:solidFill>
                    <a:srgbClr val="0070C0"/>
                  </a:solidFill>
                </a:rPr>
                <a:t>AI</a:t>
              </a:r>
            </a:p>
            <a:p>
              <a:pPr algn="ctr"/>
              <a:r>
                <a:rPr lang="en-US" altLang="x-none" sz="2400" dirty="0" smtClean="0">
                  <a:solidFill>
                    <a:srgbClr val="0070C0"/>
                  </a:solidFill>
                </a:rPr>
                <a:t>Optimize Your Outcomes</a:t>
              </a:r>
              <a:endParaRPr lang="en-US" altLang="x-none" sz="24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588" y="4825084"/>
            <a:ext cx="3429000" cy="1748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43075" y="13193819"/>
            <a:ext cx="23179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US" altLang="x-none" sz="2800" dirty="0"/>
              <a:t>AI6 Registration Form: https://</a:t>
            </a:r>
            <a:r>
              <a:rPr lang="en-US" altLang="x-none" sz="2800" dirty="0" err="1"/>
              <a:t>docs.google.com</a:t>
            </a:r>
            <a:r>
              <a:rPr lang="en-US" altLang="x-none" sz="2800" dirty="0"/>
              <a:t>/forms/d/e/1FAIpQLSd0wx35dx1NJI2C_ciyzoplneu1igltvEACI5KLN6FPWrhO8w/</a:t>
            </a:r>
            <a:r>
              <a:rPr lang="en-US" altLang="x-none" sz="2800" dirty="0" err="1"/>
              <a:t>viewform</a:t>
            </a:r>
            <a:endParaRPr lang="x-none" altLang="x-none" sz="2800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7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>
                <a:solidFill>
                  <a:srgbClr val="0070C0"/>
                </a:solidFill>
              </a:rPr>
              <a:t>Fast AI Detailed Overview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77700" y="4049398"/>
            <a:ext cx="12039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Recognizing Cats and Dogs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Improving Your Image Classifier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Understanding Convolutions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Structured, Time Series &amp; Language Models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Collaborative Filtering. Inside the Training Loop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smtClean="0"/>
              <a:t>Interpreting </a:t>
            </a:r>
            <a:r>
              <a:rPr lang="en-US" sz="4000" dirty="0" err="1" smtClean="0"/>
              <a:t>Embeddings</a:t>
            </a:r>
            <a:r>
              <a:rPr lang="en-US" sz="4000" dirty="0" smtClean="0"/>
              <a:t>. RNN from Scratch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4000" dirty="0" err="1" smtClean="0"/>
              <a:t>Resnets</a:t>
            </a:r>
            <a:r>
              <a:rPr lang="en-US" sz="4000" dirty="0" smtClean="0"/>
              <a:t> from Scratch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939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“Learn </a:t>
            </a:r>
            <a:r>
              <a:rPr lang="en-US"/>
              <a:t>how to build state of the art models without needing graduate-level math—but also without dumbing anything down</a:t>
            </a:r>
            <a:r>
              <a:rPr lang="en-US" smtClean="0"/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1271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60332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Detailed </a:t>
            </a:r>
            <a:r>
              <a:rPr lang="en-US" sz="5400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2212" y="1828800"/>
            <a:ext cx="17658588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Weekly Course Content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NLP &amp; Deep Learning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1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Word Vectors 2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Neural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Back Propagation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Intro to </a:t>
            </a:r>
            <a:r>
              <a:rPr lang="en-US" sz="4000" b="1" dirty="0" err="1" smtClean="0"/>
              <a:t>TensorFlow</a:t>
            </a:r>
            <a:endParaRPr lang="en-US" sz="4000" b="1" dirty="0" smtClean="0"/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Dependency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RNN and Language Models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Vanishing Gradients, Fancy RNNs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Machine Translation, Seq2Seq and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Attention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Transformer Networks and CNNs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Co-reference Resolution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/>
              <a:t> </a:t>
            </a:r>
            <a:r>
              <a:rPr lang="en-US" sz="4000" b="1" dirty="0" smtClean="0"/>
              <a:t>Tree RNNs and Constituency Parsing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Advanced Architectures and Memory Networks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Reinforcement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Semi-Supervised Learning for NLP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000" b="1" dirty="0" smtClean="0"/>
              <a:t>Future of NLP Models, Multi-task Learning and QA Systems</a:t>
            </a:r>
          </a:p>
          <a:p>
            <a:pPr marL="742950" indent="-742950" algn="ctr">
              <a:buFont typeface="+mj-lt"/>
              <a:buAutoNum type="arabicPeriod"/>
            </a:pPr>
            <a:endParaRPr lang="en-US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9200" y="3924371"/>
            <a:ext cx="92964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“Students will learn </a:t>
            </a:r>
            <a:r>
              <a:rPr lang="en-US" dirty="0"/>
              <a:t>to implement, train, debug, visualize and invent their own neural network models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Agenda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62200" y="5105400"/>
            <a:ext cx="20345400" cy="34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Fast </a:t>
            </a:r>
            <a:r>
              <a:rPr lang="en-US" sz="4400" dirty="0">
                <a:solidFill>
                  <a:srgbClr val="0070C0"/>
                </a:solidFill>
              </a:rPr>
              <a:t>AI </a:t>
            </a:r>
            <a:r>
              <a:rPr lang="en-US" sz="4400" dirty="0" smtClean="0">
                <a:solidFill>
                  <a:srgbClr val="0070C0"/>
                </a:solidFill>
              </a:rPr>
              <a:t>Lesson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>
                <a:solidFill>
                  <a:srgbClr val="0070C0"/>
                </a:solidFill>
              </a:rPr>
              <a:t>CS224n </a:t>
            </a:r>
            <a:r>
              <a:rPr lang="en-US" sz="4400" dirty="0" smtClean="0">
                <a:solidFill>
                  <a:srgbClr val="0070C0"/>
                </a:solidFill>
              </a:rPr>
              <a:t>Lecture 1</a:t>
            </a:r>
            <a:endParaRPr lang="en-US" sz="4400" dirty="0">
              <a:solidFill>
                <a:srgbClr val="0070C0"/>
              </a:solidFill>
            </a:endParaRPr>
          </a:p>
          <a:p>
            <a:pPr lvl="1">
              <a:buFont typeface="Playfair Display" charset="0"/>
              <a:buAutoNum type="romanUcPeriod"/>
            </a:pPr>
            <a:r>
              <a:rPr lang="en-US" sz="4400" dirty="0" smtClean="0">
                <a:solidFill>
                  <a:srgbClr val="0070C0"/>
                </a:solidFill>
              </a:rPr>
              <a:t>Other Items</a:t>
            </a:r>
            <a:endParaRPr lang="en-US" sz="4400" dirty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 smtClean="0">
                <a:solidFill>
                  <a:srgbClr val="0070C0"/>
                </a:solidFill>
              </a:rPr>
              <a:t>Interest in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MXNet</a:t>
            </a:r>
            <a:endParaRPr lang="en-US" altLang="x-none" sz="4400" dirty="0" smtClean="0">
              <a:solidFill>
                <a:srgbClr val="0070C0"/>
              </a:solidFill>
            </a:endParaRPr>
          </a:p>
          <a:p>
            <a:pPr lvl="2">
              <a:buFont typeface="Playfair Display" charset="0"/>
              <a:buAutoNum type="romanUcPeriod"/>
            </a:pPr>
            <a:r>
              <a:rPr lang="en-US" altLang="x-none" sz="4400" dirty="0">
                <a:solidFill>
                  <a:srgbClr val="0070C0"/>
                </a:solidFill>
              </a:rPr>
              <a:t> </a:t>
            </a:r>
            <a:r>
              <a:rPr lang="en-US" altLang="x-none" sz="4400" dirty="0" smtClean="0">
                <a:solidFill>
                  <a:srgbClr val="0070C0"/>
                </a:solidFill>
              </a:rPr>
              <a:t>Study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Kera</a:t>
            </a:r>
            <a:r>
              <a:rPr lang="en-US" altLang="x-none" sz="4400" dirty="0" smtClean="0">
                <a:solidFill>
                  <a:srgbClr val="0070C0"/>
                </a:solidFill>
              </a:rPr>
              <a:t>-based </a:t>
            </a:r>
            <a:r>
              <a:rPr lang="en-US" altLang="x-none" sz="4400" dirty="0" err="1" smtClean="0">
                <a:solidFill>
                  <a:srgbClr val="0070C0"/>
                </a:solidFill>
              </a:rPr>
              <a:t>FastAI</a:t>
            </a:r>
            <a:endParaRPr lang="en-US" altLang="x-none" sz="44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2565380" y="4459732"/>
            <a:ext cx="12074525" cy="484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845AM </a:t>
            </a:r>
            <a:r>
              <a:rPr lang="mr-IN" sz="4400" dirty="0" smtClean="0">
                <a:solidFill>
                  <a:srgbClr val="0070C0"/>
                </a:solidFill>
              </a:rPr>
              <a:t>–</a:t>
            </a:r>
            <a:r>
              <a:rPr lang="en-US" sz="4400" dirty="0" smtClean="0">
                <a:solidFill>
                  <a:srgbClr val="0070C0"/>
                </a:solidFill>
              </a:rPr>
              <a:t> Sign-in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910AM  </a:t>
            </a:r>
            <a:r>
              <a:rPr lang="en-US" sz="4400" dirty="0" smtClean="0">
                <a:solidFill>
                  <a:srgbClr val="0070C0"/>
                </a:solidFill>
              </a:rPr>
              <a:t>- Fast AI Discussion</a:t>
            </a:r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10AM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1030AM  - CS224n Discussion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1130  - Break</a:t>
            </a: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</a:rPr>
              <a:t>12PM  </a:t>
            </a:r>
            <a:r>
              <a:rPr lang="en-US" sz="4400" dirty="0" smtClean="0">
                <a:solidFill>
                  <a:srgbClr val="0070C0"/>
                </a:solidFill>
              </a:rPr>
              <a:t>Close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2016056"/>
            <a:ext cx="10896600" cy="93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Fast AI </a:t>
            </a:r>
            <a:r>
              <a:rPr lang="mr-IN" sz="5400" dirty="0">
                <a:solidFill>
                  <a:srgbClr val="0070C0"/>
                </a:solidFill>
              </a:rPr>
              <a:t>–</a:t>
            </a:r>
            <a:r>
              <a:rPr lang="en-US" sz="5400" dirty="0">
                <a:solidFill>
                  <a:srgbClr val="0070C0"/>
                </a:solidFill>
              </a:rPr>
              <a:t> Week 1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04175" y="3457575"/>
            <a:ext cx="14349016" cy="8227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  <a:endParaRPr lang="en-US" sz="4400" b="1" dirty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course.fast.ai/lessons/lesson1.html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Lesson </a:t>
            </a:r>
            <a:r>
              <a:rPr lang="en-US" sz="4400" u="sng" dirty="0">
                <a:solidFill>
                  <a:srgbClr val="0070C0"/>
                </a:solidFill>
              </a:rPr>
              <a:t>Wiki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forums.fast.ai/t/wiki-lesson-1/9398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 smtClean="0">
                <a:solidFill>
                  <a:srgbClr val="0070C0"/>
                </a:solidFill>
              </a:rPr>
              <a:t>: Found in Lesson Wiki</a:t>
            </a: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Coding Goals</a:t>
            </a:r>
            <a:r>
              <a:rPr lang="en-US" sz="4400" dirty="0" smtClean="0">
                <a:solidFill>
                  <a:srgbClr val="0070C0"/>
                </a:solidFill>
              </a:rPr>
              <a:t>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Minimum: run through the Notebook and understand it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sz="4400" dirty="0" smtClean="0">
                <a:solidFill>
                  <a:srgbClr val="0070C0"/>
                </a:solidFill>
              </a:rPr>
              <a:t>Ideal: Recreate the code from scratch without aid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91" y="3608168"/>
            <a:ext cx="9248856" cy="7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66800" y="2124869"/>
            <a:ext cx="20272490" cy="110932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>
              <a:lnSpc>
                <a:spcPct val="150000"/>
              </a:lnSpc>
            </a:pPr>
            <a:r>
              <a:rPr lang="en-US" sz="4000" b="1" dirty="0" smtClean="0">
                <a:solidFill>
                  <a:srgbClr val="0070C0"/>
                </a:solidFill>
              </a:rPr>
              <a:t>Key Coding Concepts</a:t>
            </a:r>
          </a:p>
          <a:p>
            <a:pPr marL="971550" lvl="1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dirty="0" err="1" smtClean="0">
                <a:solidFill>
                  <a:srgbClr val="0070C0"/>
                </a:solidFill>
              </a:rPr>
              <a:t>Jupyter</a:t>
            </a:r>
            <a:r>
              <a:rPr lang="en-US" sz="4000" dirty="0" smtClean="0">
                <a:solidFill>
                  <a:srgbClr val="0070C0"/>
                </a:solidFill>
              </a:rPr>
              <a:t> Notebooks and Tricks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Use of </a:t>
            </a:r>
            <a:r>
              <a:rPr lang="en-US" sz="4000" b="1" dirty="0" smtClean="0">
                <a:solidFill>
                  <a:srgbClr val="0070C0"/>
                </a:solidFill>
              </a:rPr>
              <a:t>!</a:t>
            </a:r>
            <a:r>
              <a:rPr lang="en-US" sz="4000" dirty="0" smtClean="0">
                <a:solidFill>
                  <a:srgbClr val="0070C0"/>
                </a:solidFill>
              </a:rPr>
              <a:t> for in-Notebook bash(shell) operations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Folder Structure for Image Classification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Python 3 conventions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f</a:t>
            </a:r>
            <a:r>
              <a:rPr lang="en-US" sz="4000" dirty="0" smtClean="0">
                <a:solidFill>
                  <a:srgbClr val="0070C0"/>
                </a:solidFill>
              </a:rPr>
              <a:t>ormat strings 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Image File Format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The 3 Lines Used to Train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Data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Specify the Model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Train the Model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Rate; LR functions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4000" dirty="0" err="1">
                <a:solidFill>
                  <a:srgbClr val="0070C0"/>
                </a:solidFill>
              </a:rPr>
              <a:t>l</a:t>
            </a:r>
            <a:r>
              <a:rPr lang="en-US" sz="4000" dirty="0" err="1" smtClean="0">
                <a:solidFill>
                  <a:srgbClr val="0070C0"/>
                </a:solidFill>
              </a:rPr>
              <a:t>r_find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plot_lr</a:t>
            </a:r>
            <a:r>
              <a:rPr lang="en-US" sz="4000" dirty="0" smtClean="0">
                <a:solidFill>
                  <a:srgbClr val="0070C0"/>
                </a:solidFill>
              </a:rPr>
              <a:t>() , </a:t>
            </a:r>
            <a:r>
              <a:rPr lang="en-US" sz="4000" dirty="0" err="1" smtClean="0">
                <a:solidFill>
                  <a:srgbClr val="0070C0"/>
                </a:solidFill>
              </a:rPr>
              <a:t>sched.plot</a:t>
            </a:r>
            <a:r>
              <a:rPr lang="en-US" sz="4000" dirty="0" smtClean="0">
                <a:solidFill>
                  <a:srgbClr val="0070C0"/>
                </a:solidFill>
              </a:rPr>
              <a:t>()</a:t>
            </a:r>
          </a:p>
          <a:p>
            <a:pPr marL="9715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0070C0"/>
                </a:solidFill>
              </a:rPr>
              <a:t>Creating customized functions to view/check/visualize results and </a:t>
            </a:r>
            <a:r>
              <a:rPr lang="en-US" sz="4000" dirty="0" smtClean="0">
                <a:solidFill>
                  <a:srgbClr val="0070C0"/>
                </a:solidFill>
              </a:rPr>
              <a:t>data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75419"/>
            <a:ext cx="10896600" cy="287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err="1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Fast.AI</a:t>
            </a: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 Lesson 1: </a:t>
            </a:r>
          </a:p>
          <a:p>
            <a:pPr algn="ctr" eaLnBrk="1">
              <a:defRPr/>
            </a:pPr>
            <a:r>
              <a:rPr lang="en-US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Recognizing </a:t>
            </a:r>
            <a:r>
              <a:rPr lang="en-US" sz="6000" dirty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Cats and Dogs</a:t>
            </a:r>
          </a:p>
          <a:p>
            <a:pPr algn="ctr" eaLnBrk="1">
              <a:defRPr/>
            </a:pP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981200" y="2945487"/>
            <a:ext cx="19281889" cy="8720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 algn="ctr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  <a:endParaRPr lang="en-US" sz="4000" b="1" dirty="0" smtClean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Training and Validation Sets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Logs and Natural Logs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”Infinitely Flexible” functions: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Convolutional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Gradient Descent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4319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1431925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04818"/>
            <a:ext cx="10896600" cy="259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lvl="1" indent="0" algn="ctr"/>
            <a:r>
              <a:rPr lang="en-US" sz="5400" dirty="0" smtClean="0">
                <a:solidFill>
                  <a:srgbClr val="0070C0"/>
                </a:solidFill>
              </a:rPr>
              <a:t>CS224n </a:t>
            </a:r>
            <a:r>
              <a:rPr lang="mr-IN" sz="5400" dirty="0" smtClean="0">
                <a:solidFill>
                  <a:srgbClr val="0070C0"/>
                </a:solidFill>
              </a:rPr>
              <a:t>–</a:t>
            </a:r>
            <a:r>
              <a:rPr lang="en-US" sz="5400" dirty="0" smtClean="0">
                <a:solidFill>
                  <a:srgbClr val="0070C0"/>
                </a:solidFill>
              </a:rPr>
              <a:t> Week </a:t>
            </a:r>
            <a:r>
              <a:rPr lang="en-US" sz="5400" dirty="0" smtClean="0">
                <a:solidFill>
                  <a:srgbClr val="0070C0"/>
                </a:solidFill>
              </a:rPr>
              <a:t>1</a:t>
            </a:r>
          </a:p>
          <a:p>
            <a:pPr marL="228600" lvl="1" indent="0" algn="ctr"/>
            <a:r>
              <a:rPr lang="en-US" sz="5400" dirty="0">
                <a:solidFill>
                  <a:srgbClr val="0070C0"/>
                </a:solidFill>
              </a:rPr>
              <a:t>Intro to NLP &amp; Deep Learning</a:t>
            </a:r>
          </a:p>
          <a:p>
            <a:pPr marL="228600" lvl="1" indent="0" algn="ctr"/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431034"/>
            <a:ext cx="13813536" cy="109260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lvl="1" indent="0" algn="ctr"/>
            <a:r>
              <a:rPr lang="en-US" sz="4400" b="1" dirty="0" smtClean="0">
                <a:solidFill>
                  <a:srgbClr val="0070C0"/>
                </a:solidFill>
              </a:rPr>
              <a:t>Pre-Work</a:t>
            </a: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Video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US" sz="44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US" sz="4400" dirty="0" smtClean="0">
                <a:solidFill>
                  <a:srgbClr val="0070C0"/>
                </a:solidFill>
                <a:hlinkClick r:id="rId4"/>
              </a:rPr>
              <a:t>www.youtube.com/watch?v=OQQ-W_63UgQ&amp;list=PL3FW7Lu3i5Jsnh1rnUwq_TcylNr7EkRe6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u="sng" dirty="0">
              <a:solidFill>
                <a:srgbClr val="0070C0"/>
              </a:solidFill>
            </a:endParaRPr>
          </a:p>
          <a:p>
            <a:pPr marL="228600" lvl="1" indent="0"/>
            <a:r>
              <a:rPr lang="en-US" sz="4400" u="sng" dirty="0" smtClean="0">
                <a:solidFill>
                  <a:srgbClr val="0070C0"/>
                </a:solidFill>
              </a:rPr>
              <a:t>Slides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r>
              <a:rPr lang="en-US" sz="4400" dirty="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4400" dirty="0" smtClean="0">
                <a:solidFill>
                  <a:srgbClr val="0070C0"/>
                </a:solidFill>
                <a:hlinkClick r:id="rId5"/>
              </a:rPr>
              <a:t>web.stanford.edu/class/cs224n/lectures/lecture1.pdf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228600" lvl="1" indent="0"/>
            <a:endParaRPr lang="en-US" sz="4400" dirty="0">
              <a:solidFill>
                <a:srgbClr val="0070C0"/>
              </a:solidFill>
            </a:endParaRPr>
          </a:p>
          <a:p>
            <a:r>
              <a:rPr lang="en-US" sz="4400" dirty="0" smtClean="0">
                <a:solidFill>
                  <a:srgbClr val="0070C0"/>
                </a:solidFill>
              </a:rPr>
              <a:t>  </a:t>
            </a:r>
            <a:r>
              <a:rPr lang="en-US" sz="4400" u="sng" dirty="0" smtClean="0">
                <a:solidFill>
                  <a:srgbClr val="0070C0"/>
                </a:solidFill>
              </a:rPr>
              <a:t>Reading</a:t>
            </a:r>
            <a:r>
              <a:rPr lang="en-US" sz="4400" dirty="0">
                <a:solidFill>
                  <a:srgbClr val="0070C0"/>
                </a:solidFill>
              </a:rPr>
              <a:t>: </a:t>
            </a:r>
            <a:endParaRPr lang="en-US" sz="4400" dirty="0" smtClean="0">
              <a:solidFill>
                <a:srgbClr val="0070C0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[</a:t>
            </a:r>
            <a:r>
              <a:rPr lang="en-US" sz="4400" dirty="0">
                <a:hlinkClick r:id="rId6"/>
              </a:rPr>
              <a:t>Linear Algebra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7"/>
              </a:rPr>
              <a:t>Probability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8"/>
              </a:rPr>
              <a:t>Convex Optimization Review</a:t>
            </a:r>
            <a:r>
              <a:rPr lang="en-US" sz="4400" dirty="0"/>
              <a:t>]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/>
              <a:t>[</a:t>
            </a:r>
            <a:r>
              <a:rPr lang="en-US" sz="4400" dirty="0">
                <a:hlinkClick r:id="rId9"/>
              </a:rPr>
              <a:t>More Optimization (SGD) Review</a:t>
            </a:r>
            <a:r>
              <a:rPr lang="en-US" sz="4400" dirty="0"/>
              <a:t>]</a:t>
            </a:r>
          </a:p>
          <a:p>
            <a:pPr marL="685800" lvl="2" indent="0"/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924371"/>
            <a:ext cx="10340393" cy="86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"/>
    </mc:Choice>
    <mc:Fallback xmlns="">
      <p:transition spd="slow" advTm="36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1127125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614363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CS224n Lecture 1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981200" y="1868269"/>
            <a:ext cx="19281889" cy="10874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50800" tIns="50800" rIns="50800" bIns="50800" anchor="ctr">
            <a:spAutoFit/>
          </a:bodyPr>
          <a:lstStyle>
            <a:lvl1pPr marL="342900" indent="-3429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1085850" indent="-85725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228600" lvl="1" indent="0"/>
            <a:r>
              <a:rPr lang="en-US" sz="4000" b="1" dirty="0" smtClean="0">
                <a:solidFill>
                  <a:srgbClr val="0070C0"/>
                </a:solidFill>
              </a:rPr>
              <a:t>Key Theoretical Concepts</a:t>
            </a:r>
            <a:endParaRPr lang="en-US" sz="4000" b="1" dirty="0" smtClean="0">
              <a:solidFill>
                <a:srgbClr val="0070C0"/>
              </a:solidFill>
            </a:endParaRPr>
          </a:p>
          <a:p>
            <a:pPr marL="1257300" lvl="3" indent="-742950"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NLP Levels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Inputs: Speech and Text and their Processing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parts of complex </a:t>
            </a:r>
            <a:r>
              <a:rPr lang="en-US" sz="3200" b="1" dirty="0" smtClean="0">
                <a:solidFill>
                  <a:srgbClr val="0070C0"/>
                </a:solidFill>
              </a:rPr>
              <a:t>words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structure of </a:t>
            </a:r>
            <a:r>
              <a:rPr lang="en-US" sz="3200" b="1" dirty="0" smtClean="0">
                <a:solidFill>
                  <a:srgbClr val="0070C0"/>
                </a:solidFill>
              </a:rPr>
              <a:t>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Working out the </a:t>
            </a:r>
            <a:r>
              <a:rPr lang="en-US" sz="3200" b="1" dirty="0" smtClean="0">
                <a:solidFill>
                  <a:srgbClr val="0070C0"/>
                </a:solidFill>
              </a:rPr>
              <a:t>meaning</a:t>
            </a:r>
            <a:r>
              <a:rPr lang="en-US" sz="3200" dirty="0" smtClean="0">
                <a:solidFill>
                  <a:srgbClr val="0070C0"/>
                </a:solidFill>
              </a:rPr>
              <a:t> of sentences</a:t>
            </a:r>
          </a:p>
          <a:p>
            <a:pPr marL="1714500" lvl="4" indent="-74295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Meaning of sentences given greater context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Representations</a:t>
            </a:r>
            <a:endParaRPr lang="en-US" sz="4000" dirty="0">
              <a:solidFill>
                <a:srgbClr val="0070C0"/>
              </a:solidFill>
            </a:endParaRP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”Infinitely Flexible” functions: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Convolutional Neural Networks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Gradient Descent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Learning Rate</a:t>
            </a:r>
          </a:p>
          <a:p>
            <a:pPr marL="1257300" lvl="3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rgbClr val="0070C0"/>
                </a:solidFill>
              </a:rPr>
              <a:t>Stochastic Gradient Descent</a:t>
            </a:r>
          </a:p>
          <a:p>
            <a:pPr marL="1085850" lvl="3" indent="-571500">
              <a:buFont typeface="Arial" charset="0"/>
              <a:buChar char="•"/>
            </a:pP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26403" r="16912" b="18079"/>
          <a:stretch/>
        </p:blipFill>
        <p:spPr>
          <a:xfrm>
            <a:off x="14554200" y="2101850"/>
            <a:ext cx="9594850" cy="56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0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350" y="2482850"/>
            <a:ext cx="6318250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6000">
              <a:solidFill>
                <a:schemeClr val="bg1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830800" y="2482850"/>
            <a:ext cx="6646863" cy="0"/>
          </a:xfrm>
          <a:prstGeom prst="line">
            <a:avLst/>
          </a:prstGeom>
          <a:noFill/>
          <a:ln w="12700" cap="flat" cmpd="sng">
            <a:solidFill>
              <a:srgbClr val="E3F2D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x-none" altLang="x-none" sz="32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08125"/>
            <a:ext cx="115062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6705600" y="1970088"/>
            <a:ext cx="1089660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en-US" altLang="x-none" sz="6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  <a:sym typeface="Playfair Display" charset="0"/>
              </a:rPr>
              <a:t>Curriculum</a:t>
            </a:r>
            <a:endParaRPr lang="en-US" altLang="x-none" sz="6000" dirty="0">
              <a:solidFill>
                <a:srgbClr val="0070C0"/>
              </a:solidFill>
              <a:latin typeface="Avenir Book" charset="0"/>
              <a:ea typeface="Avenir Book" charset="0"/>
              <a:cs typeface="Avenir Book" charset="0"/>
              <a:sym typeface="Playfair Display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3150924"/>
              </p:ext>
            </p:extLst>
          </p:nvPr>
        </p:nvGraphicFramePr>
        <p:xfrm>
          <a:off x="1524000" y="3477006"/>
          <a:ext cx="21221700" cy="7439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"/>
    </mc:Choice>
    <mc:Fallback xmlns="">
      <p:transition spd="slow" advTm="68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Montserrat"/>
        <a:ea typeface="Montserrat"/>
        <a:cs typeface="Montserra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5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25973</TotalTime>
  <Words>524</Words>
  <Application>Microsoft Macintosh PowerPoint</Application>
  <PresentationFormat>Custom</PresentationFormat>
  <Paragraphs>125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Book</vt:lpstr>
      <vt:lpstr>Helvetica Light</vt:lpstr>
      <vt:lpstr>Helvetica Neue</vt:lpstr>
      <vt:lpstr>Montserrat</vt:lpstr>
      <vt:lpstr>Playfair Display</vt:lpstr>
      <vt:lpstr>Arial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Keita Broadwater</cp:lastModifiedBy>
  <cp:revision>199</cp:revision>
  <cp:lastPrinted>2018-05-06T16:49:43Z</cp:lastPrinted>
  <dcterms:modified xsi:type="dcterms:W3CDTF">2018-07-28T01:01:55Z</dcterms:modified>
</cp:coreProperties>
</file>